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7" r:id="rId1"/>
    <p:sldMasterId id="2147484502" r:id="rId2"/>
  </p:sldMasterIdLst>
  <p:notesMasterIdLst>
    <p:notesMasterId r:id="rId24"/>
  </p:notesMasterIdLst>
  <p:sldIdLst>
    <p:sldId id="350" r:id="rId3"/>
    <p:sldId id="346" r:id="rId4"/>
    <p:sldId id="336" r:id="rId5"/>
    <p:sldId id="314" r:id="rId6"/>
    <p:sldId id="348" r:id="rId7"/>
    <p:sldId id="339" r:id="rId8"/>
    <p:sldId id="351" r:id="rId9"/>
    <p:sldId id="315" r:id="rId10"/>
    <p:sldId id="349" r:id="rId11"/>
    <p:sldId id="320" r:id="rId12"/>
    <p:sldId id="321" r:id="rId13"/>
    <p:sldId id="322" r:id="rId14"/>
    <p:sldId id="323" r:id="rId15"/>
    <p:sldId id="352" r:id="rId16"/>
    <p:sldId id="353" r:id="rId17"/>
    <p:sldId id="354" r:id="rId18"/>
    <p:sldId id="327" r:id="rId19"/>
    <p:sldId id="355" r:id="rId20"/>
    <p:sldId id="356" r:id="rId21"/>
    <p:sldId id="333" r:id="rId22"/>
    <p:sldId id="33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FFFF"/>
    <a:srgbClr val="CCFFCC"/>
    <a:srgbClr val="FF7C80"/>
    <a:srgbClr val="CC0000"/>
    <a:srgbClr val="8D47F3"/>
    <a:srgbClr val="CCCC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7685" autoAdjust="0"/>
  </p:normalViewPr>
  <p:slideViewPr>
    <p:cSldViewPr>
      <p:cViewPr>
        <p:scale>
          <a:sx n="119" d="100"/>
          <a:sy n="119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5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79F7D-D7FA-49ED-8450-49D674FA5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8C41F-7FDA-49C4-A8F9-A463B121AAA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C343-6784-4064-B723-66A5BB16E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2C75-B653-45D3-9F7B-AA6FA8AFB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CAAB-47E8-478B-9C0F-EE4D0F825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D3370-AFD2-4BDE-AB1B-33EE87E65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FCAB-7F42-495C-BC1F-BCE3664B0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3994C-EAA4-429C-B709-A69D3134DF8C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DC390F-19C1-4002-8A86-A93A8EEF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7633D-99EF-4E1F-AF3C-0D7922A9BF57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14C52A-1DBE-49DE-A41D-D9E90492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E5BD5D-CD3E-46B4-946F-E9D718526903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2DA661-C01C-4CB6-AF50-EC968E856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90F41D-D848-4B78-9B63-AB096EF61FA5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4DEB27-7F52-4CA0-900E-A798CA4EB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9B0FEE-2A5C-4E60-A3DA-7AD53CE54610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8ED7AC-C414-47D2-B429-DC3616457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C29DD1-B72A-4231-932D-EFC3E1E6B3B2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129ED9-649C-43B8-B423-C95448CC9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22D7-D3F4-4EFF-97E7-12ED68ACD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2211D5-EE56-4DD5-897F-5BEEB12A5F5C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A3821A-3D85-4FBD-8F03-772B4E5D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8FFF5D-4809-4256-AD84-DA4F9F76541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3F4B7-D49D-4870-B010-AF5C680C9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F96E8F-3345-47E2-8F2A-EC5C5FF8B521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536D44-7274-4449-9773-923638D4F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58B35B-868F-4B2B-A872-4C5D5B708ECC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4E858-A6BE-45B6-96D1-257150149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AC35DB-3CE0-46B5-ADED-6D8090F5F2E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D3563-41DB-44CB-AC06-E075950A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115D-01A1-4664-B304-18894D396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0265C-1A48-42C6-B72F-7EC2BBE4B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9191E-292D-4C9F-B828-AFE7517DF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E43C-D444-48DB-8EE9-7903C978D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2E1D-7D0C-4C59-94A0-0EA1EEB5C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CF7D-B932-4CB5-B682-99A37AC0A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B9DB-83B2-494F-B095-5D5AF00CB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1A16C92-687F-4DA5-8456-5FF3DA758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6" r:id="rId2"/>
    <p:sldLayoutId id="2147484528" r:id="rId3"/>
    <p:sldLayoutId id="2147484525" r:id="rId4"/>
    <p:sldLayoutId id="2147484529" r:id="rId5"/>
    <p:sldLayoutId id="2147484524" r:id="rId6"/>
    <p:sldLayoutId id="2147484523" r:id="rId7"/>
    <p:sldLayoutId id="2147484522" r:id="rId8"/>
    <p:sldLayoutId id="2147484521" r:id="rId9"/>
    <p:sldLayoutId id="2147484520" r:id="rId10"/>
    <p:sldLayoutId id="2147484519" r:id="rId11"/>
    <p:sldLayoutId id="2147484518" r:id="rId12"/>
    <p:sldLayoutId id="21474845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2ED94E3-138D-4397-BE0B-9376A93DAFB1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0DACED-7001-4394-8D74-2CD8B1983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8572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smtClean="0"/>
              <a:t>ОТЧЕТ ОБ ИСПОЛНЕНИИ БЮДЖЕТА ЗА 2019 ГОД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solidFill>
            <a:srgbClr val="00FFFF"/>
          </a:solidFill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mtClean="0"/>
          </a:p>
          <a:p>
            <a:pPr algn="ctr" eaLnBrk="1" hangingPunct="1"/>
            <a:r>
              <a:rPr lang="ru-RU" smtClean="0"/>
              <a:t>Администрация муниципального образования поселок Уршельский (сельское поселение) Гусь-Хрустального района Владимирской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idx="1"/>
          </p:nvPr>
        </p:nvSpPr>
        <p:spPr>
          <a:xfrm>
            <a:off x="2286000" y="990600"/>
            <a:ext cx="6629400" cy="6172200"/>
          </a:xfrm>
          <a:solidFill>
            <a:srgbClr val="00FFFF"/>
          </a:solidFill>
        </p:spPr>
        <p:txBody>
          <a:bodyPr/>
          <a:lstStyle/>
          <a:p>
            <a:pPr algn="just"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800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</a:p>
          <a:p>
            <a:pPr algn="ctr" eaLnBrk="1" hangingPunct="1">
              <a:lnSpc>
                <a:spcPct val="60000"/>
              </a:lnSpc>
              <a:buFont typeface="Wingdings 2" pitchFamily="18" charset="2"/>
              <a:buNone/>
            </a:pPr>
            <a:r>
              <a:rPr lang="ru-RU" sz="1400" b="1" i="1" smtClean="0">
                <a:solidFill>
                  <a:srgbClr val="0076A3"/>
                </a:solidFill>
                <a:latin typeface="Times New Roman" pitchFamily="18" charset="0"/>
              </a:rPr>
              <a:t>    </a:t>
            </a:r>
            <a:r>
              <a:rPr lang="ru-RU" sz="1200" b="1" i="1" smtClean="0">
                <a:latin typeface="Times New Roman" pitchFamily="18" charset="0"/>
              </a:rPr>
              <a:t>За 2019 год расходы на общегосударственные вопросы составили 6 385,9 тыс.рублей, или 100 % от плановых назначений</a:t>
            </a:r>
            <a:r>
              <a:rPr lang="ru-RU" sz="1400" i="1" smtClean="0">
                <a:solidFill>
                  <a:srgbClr val="0076A3"/>
                </a:solidFill>
                <a:latin typeface="Times New Roman" pitchFamily="18" charset="0"/>
              </a:rPr>
              <a:t>.</a:t>
            </a:r>
            <a:r>
              <a:rPr lang="ru-RU" sz="1400" b="1" i="1" smtClean="0">
                <a:solidFill>
                  <a:srgbClr val="0076A3"/>
                </a:solidFill>
                <a:latin typeface="Times New Roman" pitchFamily="18" charset="0"/>
              </a:rPr>
              <a:t> </a:t>
            </a:r>
          </a:p>
          <a:p>
            <a:r>
              <a:rPr lang="ru-RU" sz="1200" i="1" smtClean="0"/>
              <a:t>- на содержание главы администрации и муниципальных служащих (4ед.) было израсходовано -2 911,0 тыс. рублей, что составляет 5,99 % от общего расхода бюджета муниципального образования. Норматив на содержание органов местного самоуправления, установленный постановлением Главы муниципального образования Гусь-Хрустальный район (муниципальный район) № 1419 от 24.12.2018 -14,91% был выполнен;</a:t>
            </a:r>
          </a:p>
          <a:p>
            <a:r>
              <a:rPr lang="ru-RU" sz="1200" i="1" smtClean="0"/>
              <a:t>- на содержание организационного отдела администрации (22,83 ед., из них 2,5 ед. главные специалисты) было израсходовано – 6 039,6 тыс. рублей, в том числе расходы на заработную плату с начислениями 4 533,4 тыс. рублей. </a:t>
            </a:r>
          </a:p>
          <a:p>
            <a:r>
              <a:rPr lang="ru-RU" sz="1200" i="1" smtClean="0"/>
              <a:t>Также были выполнены следующие работы и услуги:</a:t>
            </a:r>
          </a:p>
          <a:p>
            <a:pPr eaLnBrk="1" hangingPunct="1">
              <a:lnSpc>
                <a:spcPct val="80000"/>
              </a:lnSpc>
            </a:pPr>
            <a:r>
              <a:rPr lang="ru-RU" sz="1200" i="1" smtClean="0"/>
              <a:t>- текущий ремонт помещений в здании администрации п. Уршельский на сумму 349,3 тыс. руб. (в т. ч. составление ПСД на сумму 9,8 тыс. руб.);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- обучение на курсах повышения по ПТМ и правилам охраны труда – 10,5 тыс. руб.;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- размещение рекламно-информационных материалов в ФГБУ Редакция «Российская газета» - 132,0 тыс. руб.;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- изготовление технического плана сооружений (бесхозные газопроводы) -24,0 тыс. руб.;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- доработка сайта -9,8 тыс. руб.;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- кадастровые работы по подготовке 3-х межевых планов – 29,7 тыс. руб.;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- ПСД на снос здания «Общественная баня» в п. Уршельский -13,1 тыс. руб.;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- оплата коммунальных услуг в сумме 200,9 тыс. руб., оплата горюче-смазочных материалов – 171,5 тыс. руб. и также другие работы, услуги.</a:t>
            </a:r>
          </a:p>
          <a:p>
            <a:pPr>
              <a:buFont typeface="Wingdings 2" pitchFamily="18" charset="2"/>
              <a:buChar char=""/>
            </a:pPr>
            <a:r>
              <a:rPr lang="ru-RU" sz="1200" i="1" smtClean="0"/>
              <a:t>Были произведены расходы на оплату членских взносов в ассоциацию Совета муниципальных образований в сумме- 4,4 тыс. рублей, расходы по соглашению с   КУМИГА Гусь-Хрустального муниципального района на осуществление мер по переданным полномочиям по распоряжению имуществом в сумме - 25,3 тыс. рублей.</a:t>
            </a:r>
            <a:r>
              <a:rPr lang="ru-RU" sz="1200" smtClean="0"/>
              <a:t> </a:t>
            </a:r>
          </a:p>
        </p:txBody>
      </p:sp>
      <p:sp>
        <p:nvSpPr>
          <p:cNvPr id="358402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rPr>
              <a:t>                 </a:t>
            </a: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Общегосударственные вопросы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205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2590800" y="838200"/>
            <a:ext cx="6248400" cy="5867400"/>
          </a:xfr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i="1" smtClean="0">
                <a:solidFill>
                  <a:schemeClr val="bg1"/>
                </a:solidFill>
                <a:latin typeface="Times New Roman" pitchFamily="18" charset="0"/>
              </a:rPr>
              <a:t>           </a:t>
            </a:r>
            <a:r>
              <a:rPr lang="ru-RU" sz="2000" b="1" i="1" smtClean="0">
                <a:solidFill>
                  <a:schemeClr val="accent1"/>
                </a:solidFill>
                <a:latin typeface="Calibri" pitchFamily="34" charset="0"/>
              </a:rPr>
              <a:t>Расходные обязательства по обеспечению финансирования расходов на осуществление воинского учета на территориях, на которых отсутствуют военные комиссариаты,  определяются  Федеральным законом от 28.03.1998 N 53-ФЗ (ред. от 21.12.2009) "О воинской обязанности и военной службе" (в ред. от 11.03.2010 № 28-ФЗ).  К переданным отдельным государственным полномочиям отнесены вопросы по осуществлению первичного воинского учета граждан, проживающих или пребывающих на территорию муниципального образования поселок Уршельский (сельское поселение) Гусь-Хрустального района Владимирской области.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b="1" i="1" smtClean="0">
                <a:solidFill>
                  <a:schemeClr val="accent1"/>
                </a:solidFill>
                <a:latin typeface="Calibri" pitchFamily="34" charset="0"/>
              </a:rPr>
              <a:t>       За 2019 год произведены расходы на осуществление первичного воинского учета за счет средств областного бюджета. Сумма расходов составила 202,7 тыс. рублей, 100% запланированных расходов и 0,42 % от общего расхода бюджета муниципального образования, в том числе расходы на заработную плату с начислениями – 183,7 тыс. рублей.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b="1" i="1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59426" name="Rectangle 2"/>
          <p:cNvSpPr>
            <a:spLocks noGrp="1"/>
          </p:cNvSpPr>
          <p:nvPr>
            <p:ph type="title"/>
          </p:nvPr>
        </p:nvSpPr>
        <p:spPr bwMode="auto">
          <a:xfrm>
            <a:off x="2743200" y="304800"/>
            <a:ext cx="6019800" cy="304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</a:t>
            </a:r>
            <a:r>
              <a:rPr lang="ru-RU" sz="20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оборона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2286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/>
          </p:cNvSpPr>
          <p:nvPr>
            <p:ph idx="1"/>
          </p:nvPr>
        </p:nvSpPr>
        <p:spPr>
          <a:xfrm>
            <a:off x="2743200" y="685800"/>
            <a:ext cx="6324600" cy="6019800"/>
          </a:xfrm>
          <a:solidFill>
            <a:srgbClr val="CCFFCC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ru-RU" sz="2000" b="1" i="1" smtClean="0">
              <a:solidFill>
                <a:srgbClr val="0076A3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2000" b="1" i="1" smtClean="0">
              <a:solidFill>
                <a:srgbClr val="0076A3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1600" i="1" smtClean="0"/>
              <a:t>По данному разделу производились расходы:</a:t>
            </a:r>
          </a:p>
          <a:p>
            <a:r>
              <a:rPr lang="ru-RU" sz="1600" i="1" smtClean="0"/>
              <a:t>- по противопожарной опашке населенных пунктов для защиты населения и территории от последствий чрезвычайных ситуаций природного и техногенного характера на сумму 74,8 тыс. руб.;</a:t>
            </a:r>
          </a:p>
          <a:p>
            <a:r>
              <a:rPr lang="ru-RU" sz="1600" i="1" smtClean="0"/>
              <a:t>- тушение пожара спец. техникой – 73,0 тыс. руб.;</a:t>
            </a:r>
          </a:p>
          <a:p>
            <a:r>
              <a:rPr lang="ru-RU" sz="1600" i="1" smtClean="0"/>
              <a:t>- приобретен противопожарный инвентарь – 349,5 тыс. руб. (в т. ч. мотопомпа – 125,5 тыс. руб. и противопожарные рукава 224,0 тыс. руб.);</a:t>
            </a:r>
          </a:p>
          <a:p>
            <a:r>
              <a:rPr lang="ru-RU" sz="1600" i="1" smtClean="0"/>
              <a:t>- ПСД на очистку противопожарного пруда – 1,5 тыс. руб., перечисленные расходы производились в рамках МП «Обеспечение пожарной безопасности на территории муниципального образования посёлок Уршельский (сельское поселение) на 2019-2022годы»;</a:t>
            </a:r>
          </a:p>
          <a:p>
            <a:r>
              <a:rPr lang="ru-RU" sz="1600" i="1" smtClean="0"/>
              <a:t>- техническое обслуживание средств оповещения связи – 160,0 тыс. руб.;</a:t>
            </a:r>
          </a:p>
          <a:p>
            <a:r>
              <a:rPr lang="ru-RU" sz="1600" i="1" smtClean="0"/>
              <a:t>- ремонт специального оборудования сирены - С 40, УВСР – 11,8 тыс. руб., </a:t>
            </a:r>
          </a:p>
          <a:p>
            <a:r>
              <a:rPr lang="ru-RU" sz="1600" i="1" smtClean="0"/>
              <a:t>- налог на имущество -2,0 тыс. руб.</a:t>
            </a:r>
            <a:r>
              <a:rPr lang="ru-RU" sz="1600" smtClean="0"/>
              <a:t> </a:t>
            </a:r>
          </a:p>
        </p:txBody>
      </p:sp>
      <p:sp>
        <p:nvSpPr>
          <p:cNvPr id="360450" name="Rectangle 2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915400" cy="6096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Национальная безопасность и правоохранительная деятельность</a:t>
            </a:r>
            <a:r>
              <a:rPr lang="ru-RU" sz="380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2495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2362200" y="685800"/>
            <a:ext cx="6477000" cy="60198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r>
              <a:rPr lang="ru-RU" sz="2200" smtClean="0"/>
              <a:t>	</a:t>
            </a:r>
            <a:endParaRPr lang="ru-RU" sz="1900" b="1" i="1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1400" b="1" i="1" smtClean="0"/>
              <a:t>По разделу «Дорожное хозяйство» произведены расходы в сумме 3 047,0 тыс. руб., 6,3 % от общего расхода бюджета муниципального образования в т.ч:</a:t>
            </a:r>
          </a:p>
          <a:p>
            <a:pPr>
              <a:defRPr/>
            </a:pPr>
            <a:r>
              <a:rPr lang="ru-RU" sz="1400" b="1" i="1" smtClean="0"/>
              <a:t>-на ремонт автомобильных дорог и участков дорог общего пользования местного значения в сумме 1 769,3 тыс. руб. (текущий ремонт участка авт. дороги по ул. Веселкина, подъезд к школе– 300,0 тыс. руб.; по ул. Ленина до ул. Больничная – 769,3 тыс. руб.; ремонт участка авт. дороги в д. Острова – 200,0 тыс. руб.; ул. Школьная в п. Уршельский – 300,0 тыс. руб.; подсыпка авт. дороги от д. Василево до д.Синцово – 200,0 тыс. руб.);</a:t>
            </a:r>
          </a:p>
          <a:p>
            <a:pPr>
              <a:defRPr/>
            </a:pPr>
            <a:r>
              <a:rPr lang="ru-RU" sz="1400" b="1" i="1" smtClean="0"/>
              <a:t>- на зимнее содержание дорог (расчистка от снега) - 712,8 тыс. руб.;</a:t>
            </a:r>
          </a:p>
          <a:p>
            <a:pPr>
              <a:defRPr/>
            </a:pPr>
            <a:r>
              <a:rPr lang="ru-RU" sz="1400" b="1" i="1" smtClean="0"/>
              <a:t>- на оформление, проверку ПСД, строительный контроль по ремонту дорог - 49,3 тыс. руб.;</a:t>
            </a:r>
          </a:p>
          <a:p>
            <a:pPr>
              <a:defRPr/>
            </a:pPr>
            <a:r>
              <a:rPr lang="ru-RU" sz="1400" b="1" i="1" smtClean="0"/>
              <a:t>- на ямочный ремонт - 357,0 тыс. руб.;</a:t>
            </a:r>
          </a:p>
          <a:p>
            <a:pPr>
              <a:defRPr/>
            </a:pPr>
            <a:r>
              <a:rPr lang="ru-RU" sz="1400" b="1" i="1" smtClean="0"/>
              <a:t>- на очистку кюветов авт. дорог   – 99,9 тыс. руб.;</a:t>
            </a:r>
          </a:p>
          <a:p>
            <a:pPr>
              <a:defRPr/>
            </a:pPr>
            <a:r>
              <a:rPr lang="ru-RU" sz="1400" b="1" i="1" smtClean="0"/>
              <a:t>- окос травы обочин дорог – 48,6 тыс. руб.;</a:t>
            </a:r>
          </a:p>
          <a:p>
            <a:pPr>
              <a:defRPr/>
            </a:pPr>
            <a:r>
              <a:rPr lang="ru-RU" sz="1400" b="1" i="1" smtClean="0"/>
              <a:t>- подсыпка дорог песчано-солевой смесью – 10,1 тыс. руб.</a:t>
            </a:r>
          </a:p>
          <a:p>
            <a:pPr>
              <a:defRPr/>
            </a:pPr>
            <a:r>
              <a:rPr lang="ru-RU" sz="1400" b="1" i="1" smtClean="0"/>
              <a:t>        По разделу «Другие вопросы в области национальной экономики» произведены расходы на проектные работы по внесению изменений в правила землепользования в сумме 520,0 тыс. руб.</a:t>
            </a:r>
            <a:endParaRPr lang="ru-RU" sz="1400" b="1" i="1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endParaRPr lang="ru-RU" sz="1400" b="1" i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614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</a:rPr>
              <a:t>Национальная экономика</a:t>
            </a:r>
            <a:endParaRPr lang="ru-RU" sz="380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2209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Содержимое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  <a:solidFill>
            <a:srgbClr val="FF99FF"/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z="1400" i="1" smtClean="0"/>
          </a:p>
          <a:p>
            <a:r>
              <a:rPr lang="ru-RU" sz="1400" i="1" smtClean="0"/>
              <a:t>По разделу </a:t>
            </a:r>
            <a:r>
              <a:rPr lang="ru-RU" sz="1400" b="1" i="1" smtClean="0"/>
              <a:t>жилищное хозяйство</a:t>
            </a:r>
            <a:r>
              <a:rPr lang="ru-RU" sz="1400" i="1" smtClean="0"/>
              <a:t> расходы составили 11 685,0 тыс. рублей, из них:</a:t>
            </a:r>
          </a:p>
          <a:p>
            <a:r>
              <a:rPr lang="ru-RU" sz="1400" i="1" smtClean="0"/>
              <a:t>-1 674,9 тыс. руб. возмещение за выкуп жилого помещения в связи со сносом жилого дома;</a:t>
            </a:r>
          </a:p>
          <a:p>
            <a:r>
              <a:rPr lang="ru-RU" sz="1400" i="1" smtClean="0"/>
              <a:t>-8 777,5 тыс. руб. приобретение в собственность жилого помещения</a:t>
            </a:r>
          </a:p>
          <a:p>
            <a:r>
              <a:rPr lang="ru-RU" sz="1400" i="1" smtClean="0"/>
              <a:t> Расходы производились в рамках МП «Обеспечение устойчивого сокращения непригодного для проживания жилищного фонда муниципального образования поселок Уршельский на 2018-2022 годы»;</a:t>
            </a:r>
          </a:p>
          <a:p>
            <a:r>
              <a:rPr lang="ru-RU" sz="1400" i="1" smtClean="0"/>
              <a:t>-601,0 тыс. руб. -  взносы некоммерческой организации за капитальный ремонт муниципального жилого фонда (6,50 за 1 кв. метр);</a:t>
            </a:r>
          </a:p>
          <a:p>
            <a:r>
              <a:rPr lang="ru-RU" sz="1400" i="1" smtClean="0"/>
              <a:t> 35,7 тыс. руб. – капитальный ремонт печей в муниципальных квартирах;</a:t>
            </a:r>
          </a:p>
          <a:p>
            <a:r>
              <a:rPr lang="ru-RU" sz="1400" i="1" smtClean="0"/>
              <a:t>- 595,9 тыс. рублей на содержание и текущий ремонт муниципального жилищного фонда, в том числе: </a:t>
            </a:r>
          </a:p>
          <a:p>
            <a:r>
              <a:rPr lang="ru-RU" sz="1400" i="1" smtClean="0"/>
              <a:t>- уборка муниципальных квартир- 2,9 тыс. руб.; </a:t>
            </a:r>
          </a:p>
          <a:p>
            <a:r>
              <a:rPr lang="ru-RU" sz="1400" i="1" smtClean="0"/>
              <a:t>- текущий ремонт в муниципальных квартирах -207,4 тыс. руб.;</a:t>
            </a:r>
          </a:p>
          <a:p>
            <a:r>
              <a:rPr lang="ru-RU" sz="1400" i="1" smtClean="0"/>
              <a:t>- приобретение, установка газовой плиты – 10,4 тыс. руб.; </a:t>
            </a:r>
          </a:p>
          <a:p>
            <a:r>
              <a:rPr lang="ru-RU" sz="1400" i="1" smtClean="0"/>
              <a:t>- строительные материалы для ремонта кровли жилого дома -165,4 тыс. руб.; </a:t>
            </a:r>
          </a:p>
          <a:p>
            <a:r>
              <a:rPr lang="ru-RU" sz="1400" i="1" smtClean="0"/>
              <a:t>- приобретение электротоваров, хоз. товаров – 4,4 тыс. руб.;</a:t>
            </a:r>
          </a:p>
          <a:p>
            <a:r>
              <a:rPr lang="ru-RU" sz="1400" i="1" smtClean="0"/>
              <a:t>- оценка стоимости недвижимости – 15,0 тыс. руб.;</a:t>
            </a:r>
          </a:p>
          <a:p>
            <a:r>
              <a:rPr lang="ru-RU" sz="1400" i="1" smtClean="0"/>
              <a:t>- снос дома по ул. Мира д. 14 в п. Уршельский – 169,1 тыс. руб.;</a:t>
            </a:r>
          </a:p>
          <a:p>
            <a:r>
              <a:rPr lang="ru-RU" sz="1400" i="1" smtClean="0"/>
              <a:t>- выполнение ПСД – 19,7 тыс. руб., налог на землю – 1,6 тыс. руб.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Жилищное хозяйство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1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934200"/>
          </a:xfrm>
          <a:solidFill>
            <a:srgbClr val="00FFFF"/>
          </a:solidFill>
        </p:spPr>
        <p:txBody>
          <a:bodyPr/>
          <a:lstStyle/>
          <a:p>
            <a:r>
              <a:rPr lang="ru-RU" sz="1600" smtClean="0"/>
              <a:t> </a:t>
            </a:r>
            <a:r>
              <a:rPr lang="ru-RU" sz="1000" smtClean="0"/>
              <a:t>По разделу </a:t>
            </a:r>
            <a:r>
              <a:rPr lang="ru-RU" sz="1000" b="1" smtClean="0"/>
              <a:t>коммунальное хозяйство</a:t>
            </a:r>
            <a:r>
              <a:rPr lang="ru-RU" sz="1000" smtClean="0"/>
              <a:t> расходы в сумме 9 061,4 тыс., в том числе:</a:t>
            </a:r>
          </a:p>
          <a:p>
            <a:r>
              <a:rPr lang="ru-RU" sz="1000" smtClean="0"/>
              <a:t>–проведение государственной экспертизы проектной документации по распределительному газопроводу в п. Уршельский -58,7 тыс. руб.;</a:t>
            </a:r>
          </a:p>
          <a:p>
            <a:r>
              <a:rPr lang="ru-RU" sz="1000" smtClean="0"/>
              <a:t>- инженерно-экологические изыскания для прохождения государственной экологической экспертизы по объекту распределительного газопровода высокого давления – 260,9 тыс. руб.;</a:t>
            </a:r>
          </a:p>
          <a:p>
            <a:r>
              <a:rPr lang="ru-RU" sz="1000" smtClean="0"/>
              <a:t>- ПСД для прохождения государственной экологической экспертизы по объекту распределительного газопровода высокого давления – 188,6 тыс. руб.;</a:t>
            </a:r>
          </a:p>
          <a:p>
            <a:r>
              <a:rPr lang="ru-RU" sz="1000" smtClean="0"/>
              <a:t>- авторский, строительный контроль за строительством объекта «Распределительный газопровод и газопроводы-вводы низкого давления для газоснабжения жилых домов – 130,2 тыс. руб.;</a:t>
            </a:r>
          </a:p>
          <a:p>
            <a:r>
              <a:rPr lang="ru-RU" sz="1000" smtClean="0"/>
              <a:t>- строительство линейного объекта «Распределительный газопровод и газопроводы-вводы низкого давления для газоснабжения жилых домов №№ 23,25,27,31,33,35,37,39,41,43,47,51,61,62,64,67,56,57,58,59,60,66 по улице</a:t>
            </a:r>
          </a:p>
          <a:p>
            <a:r>
              <a:rPr lang="ru-RU" sz="1000" smtClean="0"/>
              <a:t> 11 Октября; №№1,3,4,5,6,7,8 по ул. Куйбышева в п. Уршельский Гусь-Хрустального района Владимирской области» - 1 456,5 тыс. руб.;</a:t>
            </a:r>
          </a:p>
          <a:p>
            <a:r>
              <a:rPr lang="ru-RU" sz="1000" smtClean="0"/>
              <a:t>- непредвиденные затраты при строительстве линейного объекта «Распределительный газопровод и газопроводы-вводы низкого давления для газоснабжения жилых домов» - 12,7 тыс. руб.;</a:t>
            </a:r>
          </a:p>
          <a:p>
            <a:r>
              <a:rPr lang="ru-RU" sz="1000" smtClean="0"/>
              <a:t>- врезка газопровода низкого давления диаметром 100 до 22 мм в действующую сеть со сниженным давлением давления – надземный газопровод на объекте: «Распределительный газопровод и газопроводы-вводы низкого давления для газоснабжения жилых домов» - 15,5 тыс. руб.;</a:t>
            </a:r>
          </a:p>
          <a:p>
            <a:r>
              <a:rPr lang="ru-RU" sz="1000" smtClean="0"/>
              <a:t>- строительный контроль за строительством объекта «Распределительный газопровод и газопроводы-вводы низкого давления для газоснабжения жилых домов №№23,25,27,31,33,35,37,39,41,43,47,51,61,62,64,67,56,57,58, 59,60,66 по ул.11 Октября; №№1,3,4,5,6,7,8 по ул. Куйбышева в п. Уршельский Гусь-Хрустального района Владимирской области» - 125,2 тыс. руб.;</a:t>
            </a:r>
          </a:p>
          <a:p>
            <a:r>
              <a:rPr lang="ru-RU" sz="1000" smtClean="0"/>
              <a:t>- техническое обслуживание и ремонт газопроводов – 9,1 тыс. руб.;</a:t>
            </a:r>
          </a:p>
          <a:p>
            <a:r>
              <a:rPr lang="ru-RU" sz="1000" smtClean="0"/>
              <a:t>- налог на землю – 10,3 тыс. руб.;</a:t>
            </a:r>
          </a:p>
          <a:p>
            <a:r>
              <a:rPr lang="ru-RU" sz="1000" smtClean="0"/>
              <a:t>- текущий ремонт наружного водопровода в д. Аббакумово - 41,4 тыс. руб.;</a:t>
            </a:r>
          </a:p>
          <a:p>
            <a:r>
              <a:rPr lang="ru-RU" sz="1000" smtClean="0"/>
              <a:t>- выполнение и проверка ПСД, перерасчет ПСД по объектам модернизации– 227,1 тыс. руб.;</a:t>
            </a:r>
          </a:p>
          <a:p>
            <a:r>
              <a:rPr lang="ru-RU" sz="1000" smtClean="0"/>
              <a:t>- текущий ремонт артезианской скважины в д. Тихоново, на ул. Лесозаводская в п. Уршельский – 301,5 тыс. руб.;</a:t>
            </a:r>
          </a:p>
          <a:p>
            <a:r>
              <a:rPr lang="ru-RU" sz="1000" smtClean="0"/>
              <a:t>- модернизация сетей наружного водопровода от колодца КВ-33 до колодца КВ-11а по ул. Горького в п. Уршельский Гусь-Хрустального района -259,1 тыс. руб.;</a:t>
            </a:r>
          </a:p>
          <a:p>
            <a:r>
              <a:rPr lang="ru-RU" sz="1000" smtClean="0"/>
              <a:t>- модернизация сетей наружного водопровода по ул. Мира в п.Тасинский Гусь-Хрустального района – 1 096,8 тыс. руб.;</a:t>
            </a:r>
          </a:p>
          <a:p>
            <a:r>
              <a:rPr lang="ru-RU" sz="1000" smtClean="0"/>
              <a:t>- модернизация сетей наружной канализации от приемного колодца Дома Культуры до колодца жилого дома № 9 по ул. Театральная в п.Уршельский Гусь-Хрустального района – 1 223,7 тыс. руб.;</a:t>
            </a:r>
          </a:p>
          <a:p>
            <a:r>
              <a:rPr lang="ru-RU" sz="1000" smtClean="0"/>
              <a:t>- модернизация сетей наружного водопровода от скважины № 5 по ул. Театральная до КВ-36 Горького в п. Уршельский Гусь-Хрустального района- 1 546,2 тыс. руб.;</a:t>
            </a:r>
          </a:p>
          <a:p>
            <a:r>
              <a:rPr lang="ru-RU" sz="1000" smtClean="0"/>
              <a:t>- модернизация сетей наружного водопровода от скважины № 2 по ул. Весёлкина и ул. Калинина в п. Уршельский Гусь – Хрустального района – 2 097,9 тыс. руб.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Коммунальное хозяйство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1200" smtClean="0"/>
              <a:t>По разделу </a:t>
            </a:r>
            <a:r>
              <a:rPr lang="ru-RU" sz="1200" b="1" smtClean="0"/>
              <a:t>благоустройство</a:t>
            </a:r>
            <a:r>
              <a:rPr lang="ru-RU" sz="1200" smtClean="0"/>
              <a:t> было освоено 6 149,9 тыс. рублей, расходы производились в рамках МП «Благоустройство территории в муниципальном образовании посёлок Уршельский в 2019-2021 годах» из них:</a:t>
            </a:r>
          </a:p>
          <a:p>
            <a:pPr>
              <a:defRPr/>
            </a:pPr>
            <a:r>
              <a:rPr lang="ru-RU" sz="1200" smtClean="0"/>
              <a:t>– уличное освещение 1 484,4 тыс. руб., (в том числе приобретение, установка и ремонт энергосберегающих ламп – 203,3 тыс. руб.);</a:t>
            </a:r>
          </a:p>
          <a:p>
            <a:pPr>
              <a:defRPr/>
            </a:pPr>
            <a:r>
              <a:rPr lang="ru-RU" sz="1200" smtClean="0"/>
              <a:t>- очистка противопожарного водоема в п. Тасинский Бор – 150,6 тыс. руб.;</a:t>
            </a:r>
          </a:p>
          <a:p>
            <a:pPr>
              <a:defRPr/>
            </a:pPr>
            <a:r>
              <a:rPr lang="ru-RU" sz="1200" smtClean="0"/>
              <a:t>- ремонт памятников воинам ВОВ, изготовление и установка мемориальных плит – 844,4 тыс. руб., в том числе ПСД на ремонт памятников 14,4 тыс. руб. (д. Нармуч, д. Аббакумово, п. Тасинский Бор, д. Острова);</a:t>
            </a:r>
          </a:p>
          <a:p>
            <a:pPr>
              <a:defRPr/>
            </a:pPr>
            <a:r>
              <a:rPr lang="ru-RU" sz="1200" smtClean="0"/>
              <a:t>- приобретение и установка тренажеров – 165,1 тыс. руб.;</a:t>
            </a:r>
          </a:p>
          <a:p>
            <a:pPr>
              <a:defRPr/>
            </a:pPr>
            <a:r>
              <a:rPr lang="ru-RU" sz="1200" smtClean="0"/>
              <a:t>– содержание мест захоронения – 495,6 тыс. руб.;</a:t>
            </a:r>
          </a:p>
          <a:p>
            <a:pPr>
              <a:defRPr/>
            </a:pPr>
            <a:r>
              <a:rPr lang="ru-RU" sz="1200" smtClean="0"/>
              <a:t>- спиливание поврежденных деревьев- 169,0 тыс. рублей;</a:t>
            </a:r>
          </a:p>
          <a:p>
            <a:pPr>
              <a:defRPr/>
            </a:pPr>
            <a:r>
              <a:rPr lang="ru-RU" sz="1200" smtClean="0"/>
              <a:t>- расчистка от снега, уборка территории общего пользования -512,8 тыс. руб.; </a:t>
            </a:r>
          </a:p>
          <a:p>
            <a:pPr>
              <a:defRPr/>
            </a:pPr>
            <a:r>
              <a:rPr lang="ru-RU" sz="1200" smtClean="0"/>
              <a:t>- изготовление и установка контейнерных площадок, оснований под мусорные площадки, осуществление строительного контроля за ходом строительных работ, планировка мест общего пользования – 466,8 тыс. руб.;</a:t>
            </a:r>
          </a:p>
          <a:p>
            <a:pPr>
              <a:defRPr/>
            </a:pPr>
            <a:r>
              <a:rPr lang="ru-RU" sz="1200" smtClean="0"/>
              <a:t>- окос травы – 8,8 тыс. руб.;</a:t>
            </a:r>
          </a:p>
          <a:p>
            <a:pPr>
              <a:defRPr/>
            </a:pPr>
            <a:r>
              <a:rPr lang="ru-RU" sz="1200" smtClean="0"/>
              <a:t>- ПСД на устройство колодца, устройство колодца – 125,2 тыс. руб.;</a:t>
            </a:r>
          </a:p>
          <a:p>
            <a:pPr>
              <a:defRPr/>
            </a:pPr>
            <a:r>
              <a:rPr lang="ru-RU" sz="1200" smtClean="0"/>
              <a:t>- изготовление надомных знаков – 35,0 тыс. руб.;</a:t>
            </a:r>
          </a:p>
          <a:p>
            <a:pPr>
              <a:defRPr/>
            </a:pPr>
            <a:r>
              <a:rPr lang="ru-RU" sz="1200" smtClean="0"/>
              <a:t>Мероприятия в рамках МП "Формирование современной городской среды в посёлке Уршельский Гусь-Хрустального района Владимирской области на 2018-2019год" составили – 1 601,5 тыс. руб. в том числе:</a:t>
            </a:r>
          </a:p>
          <a:p>
            <a:pPr>
              <a:defRPr/>
            </a:pPr>
            <a:r>
              <a:rPr lang="ru-RU" sz="1200" smtClean="0"/>
              <a:t>- благоустройство дворовых территорий – 1 182,5 тыс. руб. (в т. ч. софинанстрование жителей - 25,2 тыс. руб.);</a:t>
            </a:r>
          </a:p>
          <a:p>
            <a:pPr>
              <a:defRPr/>
            </a:pPr>
            <a:r>
              <a:rPr lang="ru-RU" sz="1200" smtClean="0"/>
              <a:t>- устройство ограждения тротуара – 419,0 тыс. руб.;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Благоустройство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/>
          </p:cNvSpPr>
          <p:nvPr>
            <p:ph type="title"/>
          </p:nvPr>
        </p:nvSpPr>
        <p:spPr bwMode="auto">
          <a:xfrm>
            <a:off x="533400" y="152400"/>
            <a:ext cx="8229600" cy="90805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400" b="1" i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sz="half" idx="2"/>
          </p:nvPr>
        </p:nvSpPr>
        <p:spPr>
          <a:xfrm>
            <a:off x="685800" y="1066800"/>
            <a:ext cx="7924800" cy="5410200"/>
          </a:xfrm>
          <a:solidFill>
            <a:srgbClr val="CCFFCC"/>
          </a:solidFill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/>
              <a:t>Расходы по отрасли «Культура, кинематография» составили 10 541,2 тыс. рублей, что составило 21,7% от общего расхода бюджета, в т.ч. расходы на заработную плату и начисления по культуре (7 ставок) – 2 768,8 тыс. руб., по централизованной бухгалтерии (4 ед.) -1 423,0 тыс. руб., по обслуживающему персоналу Уршельского ЦКО (14,5 ед.) - 2 564,7 тыс. руб.</a:t>
            </a:r>
          </a:p>
        </p:txBody>
      </p:sp>
      <p:pic>
        <p:nvPicPr>
          <p:cNvPr id="48131" name="Picture 7" descr="i?id=bca920a1726eb2b66c08366fba4e6bf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670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9" descr="den-poselka-27-08-2019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35814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Социальная политика 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229600" cy="46783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smtClean="0"/>
              <a:t>По данному разделу производились расходы на социальные выплаты населению:</a:t>
            </a:r>
          </a:p>
          <a:p>
            <a:pPr>
              <a:defRPr/>
            </a:pPr>
            <a:r>
              <a:rPr lang="ru-RU" sz="2200" smtClean="0"/>
              <a:t>- 166,9 тыс. рублей – на выплату муниципальной пенсии (4 чел.);</a:t>
            </a:r>
          </a:p>
          <a:p>
            <a:pPr>
              <a:defRPr/>
            </a:pPr>
            <a:r>
              <a:rPr lang="ru-RU" sz="2200" smtClean="0"/>
              <a:t>- 29,0 тыс. рублей - материальная помощь населению, пострадавшим при пожаре из резервного фонда администрации;</a:t>
            </a:r>
          </a:p>
          <a:p>
            <a:pPr>
              <a:defRPr/>
            </a:pPr>
            <a:r>
              <a:rPr lang="ru-RU" sz="2200" smtClean="0"/>
              <a:t>- 1,0 тыс. рублей – на предоставление льгот по оплате жилья и коммунальных услуг в сфере культуры и образования (пенсионерам).</a:t>
            </a:r>
          </a:p>
        </p:txBody>
      </p:sp>
      <p:sp>
        <p:nvSpPr>
          <p:cNvPr id="49155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9144000" y="1524000"/>
            <a:ext cx="46038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/>
              <a:t>Средства массовой информации</a:t>
            </a:r>
            <a:endParaRPr lang="ru-RU"/>
          </a:p>
        </p:txBody>
      </p:sp>
      <p:sp>
        <p:nvSpPr>
          <p:cNvPr id="50178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8077200" cy="3124200"/>
          </a:xfrm>
          <a:solidFill>
            <a:srgbClr val="92D050"/>
          </a:solidFill>
        </p:spPr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r>
              <a:rPr lang="ru-RU" sz="2200" smtClean="0"/>
              <a:t>На публикацию нормативно-правовых актов в средствах массовой информации и на заработную плату внештатной единицы редактора газеты было израсходовано 101,3 тыс. рублей, что составило 0,2% от общего расхода бюджета.</a:t>
            </a:r>
          </a:p>
        </p:txBody>
      </p:sp>
      <p:sp>
        <p:nvSpPr>
          <p:cNvPr id="50179" name="Текст 3"/>
          <p:cNvSpPr>
            <a:spLocks noGrp="1"/>
          </p:cNvSpPr>
          <p:nvPr>
            <p:ph type="body" sz="half" idx="2"/>
          </p:nvPr>
        </p:nvSpPr>
        <p:spPr>
          <a:xfrm>
            <a:off x="9372600" y="1447800"/>
            <a:ext cx="762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04800" y="2743200"/>
            <a:ext cx="2808288" cy="11525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Исполнен по доходам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81000" y="3962400"/>
            <a:ext cx="2879725" cy="122396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Исполнен по расходам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23850" y="5300663"/>
            <a:ext cx="2879725" cy="115252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00"/>
                </a:solidFill>
              </a:rPr>
              <a:t>Профицит  бюджета </a:t>
            </a:r>
          </a:p>
        </p:txBody>
      </p:sp>
      <p:sp>
        <p:nvSpPr>
          <p:cNvPr id="8" name="Овал 7"/>
          <p:cNvSpPr/>
          <p:nvPr/>
        </p:nvSpPr>
        <p:spPr>
          <a:xfrm>
            <a:off x="3429000" y="2895600"/>
            <a:ext cx="3529013" cy="863600"/>
          </a:xfrm>
          <a:prstGeom prst="ellipse">
            <a:avLst/>
          </a:prstGeom>
          <a:solidFill>
            <a:srgbClr val="8D47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49036,2 тыс. рублей </a:t>
            </a:r>
          </a:p>
        </p:txBody>
      </p:sp>
      <p:sp>
        <p:nvSpPr>
          <p:cNvPr id="9" name="Овал 8"/>
          <p:cNvSpPr/>
          <p:nvPr/>
        </p:nvSpPr>
        <p:spPr>
          <a:xfrm>
            <a:off x="3429000" y="4038600"/>
            <a:ext cx="3505200" cy="1081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48563,9  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3429000" y="5445125"/>
            <a:ext cx="3505200" cy="863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472,3 тыс. рублей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1600200" y="609600"/>
            <a:ext cx="6172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chemeClr val="accent1"/>
                </a:solidFill>
              </a:rPr>
              <a:t>Информация об исполнении бюджета за 2019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87" name="Rectangle 327"/>
          <p:cNvSpPr>
            <a:spLocks noGrp="1"/>
          </p:cNvSpPr>
          <p:nvPr>
            <p:ph type="title"/>
          </p:nvPr>
        </p:nvSpPr>
        <p:spPr bwMode="auto">
          <a:xfrm>
            <a:off x="304800" y="114300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1800" b="1" smtClean="0">
                <a:ln>
                  <a:noFill/>
                </a:ln>
                <a:solidFill>
                  <a:srgbClr val="0076A3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2019  год</a:t>
            </a:r>
            <a:r>
              <a:rPr lang="ru-RU" sz="1800" smtClean="0">
                <a:ln>
                  <a:noFill/>
                </a:ln>
                <a:solidFill>
                  <a:srgbClr val="0076A3"/>
                </a:solidFill>
                <a:effectLst/>
                <a:latin typeface="Arial" charset="0"/>
                <a:cs typeface="Arial" charset="0"/>
              </a:rPr>
              <a:t/>
            </a:r>
            <a:br>
              <a:rPr lang="ru-RU" sz="1800" smtClean="0">
                <a:ln>
                  <a:noFill/>
                </a:ln>
                <a:solidFill>
                  <a:srgbClr val="0076A3"/>
                </a:solidFill>
                <a:effectLst/>
                <a:latin typeface="Arial" charset="0"/>
                <a:cs typeface="Arial" charset="0"/>
              </a:rPr>
            </a:br>
            <a:endParaRPr lang="ru-RU" sz="1800" smtClean="0">
              <a:ln>
                <a:noFill/>
              </a:ln>
              <a:solidFill>
                <a:srgbClr val="0076A3"/>
              </a:solidFill>
              <a:effectLst/>
              <a:latin typeface="Arial" charset="0"/>
              <a:cs typeface="Arial" charset="0"/>
            </a:endParaRPr>
          </a:p>
        </p:txBody>
      </p:sp>
      <p:graphicFrame>
        <p:nvGraphicFramePr>
          <p:cNvPr id="52270" name="Group 46"/>
          <p:cNvGraphicFramePr>
            <a:graphicFrameLocks noGrp="1"/>
          </p:cNvGraphicFramePr>
          <p:nvPr/>
        </p:nvGraphicFramePr>
        <p:xfrm>
          <a:off x="533400" y="2133600"/>
          <a:ext cx="8077200" cy="2863850"/>
        </p:xfrm>
        <a:graphic>
          <a:graphicData uri="http://schemas.openxmlformats.org/drawingml/2006/table">
            <a:tbl>
              <a:tblPr/>
              <a:tblGrid>
                <a:gridCol w="711200"/>
                <a:gridCol w="3255963"/>
                <a:gridCol w="1692275"/>
                <a:gridCol w="2417762"/>
              </a:tblGrid>
              <a:tr h="220663">
                <a:tc gridSpan="4"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функциональной структуры расходов бюджета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заработную плату за 2019 год  за счет всех источников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местного самоуправления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2 112,5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бюджетных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6 720,7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Таблица 2"/>
          <p:cNvSpPr>
            <a:spLocks noGrp="1"/>
          </p:cNvSpPr>
          <p:nvPr>
            <p:ph type="tbl" idx="1"/>
          </p:nvPr>
        </p:nvSpPr>
        <p:spPr/>
      </p:sp>
      <p:pic>
        <p:nvPicPr>
          <p:cNvPr id="52227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304800"/>
            <a:ext cx="9042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762000" y="457200"/>
            <a:ext cx="7924800" cy="25638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6A3"/>
                </a:solidFill>
              </a:rPr>
              <a:t>Администрация муниципального образования поселок Уршельский (сельское поселение) Гусь-Хрустального района Владимирской области</a:t>
            </a:r>
          </a:p>
          <a:p>
            <a:pPr algn="ctr"/>
            <a:r>
              <a:rPr lang="ru-RU">
                <a:solidFill>
                  <a:srgbClr val="0076A3"/>
                </a:solidFill>
              </a:rPr>
              <a:t>601554 Владимирская область, Гусь-Хрустальный район, </a:t>
            </a:r>
          </a:p>
          <a:p>
            <a:pPr algn="ctr"/>
            <a:r>
              <a:rPr lang="ru-RU">
                <a:solidFill>
                  <a:srgbClr val="0076A3"/>
                </a:solidFill>
              </a:rPr>
              <a:t>п. Уршельский, ул.Вознесенского,3а</a:t>
            </a:r>
          </a:p>
          <a:p>
            <a:pPr algn="ctr"/>
            <a:r>
              <a:rPr lang="en-US">
                <a:solidFill>
                  <a:srgbClr val="0076A3"/>
                </a:solidFill>
              </a:rPr>
              <a:t>E-mail </a:t>
            </a:r>
            <a:r>
              <a:rPr lang="en-US"/>
              <a:t>admursh@mail.ru </a:t>
            </a:r>
            <a:r>
              <a:rPr lang="ru-RU">
                <a:solidFill>
                  <a:srgbClr val="0076A3"/>
                </a:solidFill>
              </a:rPr>
              <a:t>тел. 8(</a:t>
            </a:r>
            <a:r>
              <a:rPr lang="en-US">
                <a:solidFill>
                  <a:srgbClr val="0076A3"/>
                </a:solidFill>
              </a:rPr>
              <a:t>49241</a:t>
            </a:r>
            <a:r>
              <a:rPr lang="ru-RU">
                <a:solidFill>
                  <a:srgbClr val="0076A3"/>
                </a:solidFill>
              </a:rPr>
              <a:t>)</a:t>
            </a:r>
            <a:r>
              <a:rPr lang="en-US">
                <a:solidFill>
                  <a:srgbClr val="0076A3"/>
                </a:solidFill>
              </a:rPr>
              <a:t>58</a:t>
            </a:r>
            <a:r>
              <a:rPr lang="ru-RU">
                <a:solidFill>
                  <a:srgbClr val="0076A3"/>
                </a:solidFill>
              </a:rPr>
              <a:t>-</a:t>
            </a:r>
            <a:r>
              <a:rPr lang="en-US">
                <a:solidFill>
                  <a:srgbClr val="0076A3"/>
                </a:solidFill>
              </a:rPr>
              <a:t>121</a:t>
            </a:r>
            <a:r>
              <a:rPr lang="ru-RU">
                <a:solidFill>
                  <a:srgbClr val="0076A3"/>
                </a:solidFill>
              </a:rPr>
              <a:t>,</a:t>
            </a:r>
            <a:r>
              <a:rPr lang="en-US">
                <a:solidFill>
                  <a:srgbClr val="0076A3"/>
                </a:solidFill>
              </a:rPr>
              <a:t> 58</a:t>
            </a:r>
            <a:r>
              <a:rPr lang="ru-RU">
                <a:solidFill>
                  <a:srgbClr val="0076A3"/>
                </a:solidFill>
              </a:rPr>
              <a:t>-</a:t>
            </a:r>
            <a:r>
              <a:rPr lang="en-US">
                <a:solidFill>
                  <a:srgbClr val="0076A3"/>
                </a:solidFill>
              </a:rPr>
              <a:t>123</a:t>
            </a:r>
            <a:r>
              <a:rPr lang="ru-RU">
                <a:solidFill>
                  <a:srgbClr val="0076A3"/>
                </a:solidFill>
              </a:rPr>
              <a:t>, 58-130</a:t>
            </a:r>
          </a:p>
          <a:p>
            <a:pPr algn="ctr"/>
            <a:r>
              <a:rPr lang="ru-RU">
                <a:solidFill>
                  <a:srgbClr val="0076A3"/>
                </a:solidFill>
              </a:rPr>
              <a:t>И. о. главы администрации: Соколова Галина Юрьевна</a:t>
            </a:r>
          </a:p>
          <a:p>
            <a:pPr algn="ctr"/>
            <a:r>
              <a:rPr lang="ru-RU">
                <a:solidFill>
                  <a:srgbClr val="0076A3"/>
                </a:solidFill>
              </a:rPr>
              <a:t>График работы : пн, вт, ср, чт с 8:30 до 17:00;</a:t>
            </a:r>
          </a:p>
          <a:p>
            <a:pPr algn="ctr"/>
            <a:r>
              <a:rPr lang="ru-RU">
                <a:solidFill>
                  <a:srgbClr val="0076A3"/>
                </a:solidFill>
              </a:rPr>
              <a:t>пт. с 8:30 до 15:30  перерыв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AutoShape 4"/>
          <p:cNvSpPr>
            <a:spLocks noChangeArrowheads="1"/>
          </p:cNvSpPr>
          <p:nvPr/>
        </p:nvSpPr>
        <p:spPr bwMode="auto">
          <a:xfrm>
            <a:off x="457200" y="1752600"/>
            <a:ext cx="2962275" cy="1008063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Направления бюджетной</a:t>
            </a:r>
          </a:p>
          <a:p>
            <a:pPr algn="ctr"/>
            <a:r>
              <a:rPr lang="ru-RU"/>
              <a:t>политики</a:t>
            </a:r>
          </a:p>
        </p:txBody>
      </p:sp>
      <p:sp>
        <p:nvSpPr>
          <p:cNvPr id="31746" name="AutoShape 5"/>
          <p:cNvSpPr>
            <a:spLocks noChangeArrowheads="1"/>
          </p:cNvSpPr>
          <p:nvPr/>
        </p:nvSpPr>
        <p:spPr bwMode="auto">
          <a:xfrm>
            <a:off x="3429000" y="1773238"/>
            <a:ext cx="5715000" cy="1008062"/>
          </a:xfrm>
          <a:prstGeom prst="flowChartAlternateProcess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Результаты исполнения по бюджету </a:t>
            </a:r>
          </a:p>
          <a:p>
            <a:pPr algn="ctr"/>
            <a:r>
              <a:rPr lang="ru-RU"/>
              <a:t>муниципального образования поселок Уршельский</a:t>
            </a:r>
          </a:p>
          <a:p>
            <a:pPr algn="ctr"/>
            <a:r>
              <a:rPr lang="ru-RU"/>
              <a:t>(сельского поселения)</a:t>
            </a:r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692275" y="2781300"/>
            <a:ext cx="936625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48" name="AutoShape 7"/>
          <p:cNvSpPr>
            <a:spLocks noChangeArrowheads="1"/>
          </p:cNvSpPr>
          <p:nvPr/>
        </p:nvSpPr>
        <p:spPr bwMode="auto">
          <a:xfrm>
            <a:off x="5867400" y="2781300"/>
            <a:ext cx="1008063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49" name="AutoShape 8"/>
          <p:cNvSpPr>
            <a:spLocks noChangeArrowheads="1"/>
          </p:cNvSpPr>
          <p:nvPr/>
        </p:nvSpPr>
        <p:spPr bwMode="auto">
          <a:xfrm>
            <a:off x="457200" y="3500438"/>
            <a:ext cx="2890838" cy="3097212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Наращивание налогового</a:t>
            </a:r>
          </a:p>
          <a:p>
            <a:pPr algn="ctr"/>
            <a:r>
              <a:rPr lang="ru-RU"/>
              <a:t>потенциала поселения </a:t>
            </a:r>
          </a:p>
        </p:txBody>
      </p:sp>
      <p:sp>
        <p:nvSpPr>
          <p:cNvPr id="31750" name="AutoShape 9"/>
          <p:cNvSpPr>
            <a:spLocks noChangeArrowheads="1"/>
          </p:cNvSpPr>
          <p:nvPr/>
        </p:nvSpPr>
        <p:spPr bwMode="auto">
          <a:xfrm>
            <a:off x="3419475" y="3500438"/>
            <a:ext cx="5400675" cy="3168650"/>
          </a:xfrm>
          <a:prstGeom prst="flowChartAlternateProcess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Собственные налоговые и неналоговые доходы</a:t>
            </a:r>
          </a:p>
          <a:p>
            <a:pPr algn="ctr"/>
            <a:r>
              <a:rPr lang="ru-RU"/>
              <a:t>поселения исполнены в сумме</a:t>
            </a:r>
          </a:p>
          <a:p>
            <a:pPr algn="ctr"/>
            <a:r>
              <a:rPr lang="ru-RU"/>
              <a:t>6 183,1 тыс. рублей или 94,8 % к годовому плану.</a:t>
            </a:r>
          </a:p>
          <a:p>
            <a:pPr algn="ctr"/>
            <a:r>
              <a:rPr lang="ru-RU"/>
              <a:t>Полученный объем выше</a:t>
            </a:r>
          </a:p>
          <a:p>
            <a:pPr algn="ctr"/>
            <a:r>
              <a:rPr lang="ru-RU"/>
              <a:t>уровня 2018 года на 84,2 тыс. рублей.</a:t>
            </a:r>
            <a:endParaRPr lang="ru-RU">
              <a:solidFill>
                <a:schemeClr val="bg1"/>
              </a:solidFill>
            </a:endParaRPr>
          </a:p>
          <a:p>
            <a:pPr algn="ctr"/>
            <a:r>
              <a:rPr lang="ru-RU"/>
              <a:t>  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457200" y="3048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accent1"/>
                </a:solidFill>
                <a:latin typeface="Calibri" pitchFamily="34" charset="0"/>
              </a:rPr>
              <a:t>Реализация утвержденных администрацией поселка Уршельский (сельское поселение)Гусь-Хрустального района Владимирской области основных направлений бюджетной и налоговой политики в 2019 году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141" name="Group 61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76800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2286000"/>
                <a:gridCol w="1219200"/>
              </a:tblGrid>
              <a:tr h="1073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План 2019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(с учетом внесенных изменений)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Исполнение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53 659,7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49 036,2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DB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54 332,1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48 563,9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(-),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 (+) , тыс.рублей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-672,4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6" name="Rectangle 30"/>
          <p:cNvSpPr>
            <a:spLocks noChangeArrowheads="1"/>
          </p:cNvSpPr>
          <p:nvPr/>
        </p:nvSpPr>
        <p:spPr bwMode="auto">
          <a:xfrm>
            <a:off x="457200" y="304800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tx2"/>
                </a:solidFill>
                <a:latin typeface="Calibri" pitchFamily="34" charset="0"/>
              </a:rPr>
              <a:t>Показатели исполнения бюджета муниципального образования поселок Уршельский (сельское поселение) Гусь-Хрустального района Владимирской области за 2019 год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377" y="171450"/>
            <a:ext cx="7851648" cy="381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smtClean="0">
                <a:solidFill>
                  <a:schemeClr val="tx1"/>
                </a:solidFill>
              </a:rPr>
              <a:t>Выполнение  доходов по группам налогов: </a:t>
            </a:r>
            <a:endParaRPr lang="ru-RU" sz="3000">
              <a:solidFill>
                <a:schemeClr val="tx1"/>
              </a:solidFill>
            </a:endParaRPr>
          </a:p>
        </p:txBody>
      </p:sp>
      <p:graphicFrame>
        <p:nvGraphicFramePr>
          <p:cNvPr id="34928" name="Group 112"/>
          <p:cNvGraphicFramePr>
            <a:graphicFrameLocks noGrp="1"/>
          </p:cNvGraphicFramePr>
          <p:nvPr/>
        </p:nvGraphicFramePr>
        <p:xfrm>
          <a:off x="457200" y="604838"/>
          <a:ext cx="8153400" cy="6297612"/>
        </p:xfrm>
        <a:graphic>
          <a:graphicData uri="http://schemas.openxmlformats.org/drawingml/2006/table">
            <a:tbl>
              <a:tblPr/>
              <a:tblGrid>
                <a:gridCol w="3721100"/>
                <a:gridCol w="1339850"/>
                <a:gridCol w="1546225"/>
                <a:gridCol w="1546225"/>
              </a:tblGrid>
              <a:tr h="1571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 доходов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165,1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 pitchFamily="34" charset="0"/>
                        <a:cs typeface="Arial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 pitchFamily="34" charset="0"/>
                          <a:cs typeface="Arial" charset="0"/>
                        </a:rPr>
                        <a:t>6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183,1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2 033,4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2 038,1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 в том числе: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3 377,0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3 389,1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налог на имущество физических лиц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2 989,0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3 000,5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512,3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ДОХОДЫ ОТ ОКАЗАНИЯ ПЛАТНЫХ УСЛУГ (РАБОТ) И КОМПЕНСАЦИИ ЗАТРАТ ГОСУДАРСТВА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47 494,6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42 853,1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8 833,0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8 833,0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Субсидии бюджетам сельских поселений, прочие субсидии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17 018,8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12 377,3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20 161,6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20 161,6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ПРОЧИЕ БЕЗВОЗМЕЗДНЫЕ ПОСТУПЛЕНИЯ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1 397,0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1 397,0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-118,5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-118,5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CE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53 659,7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49 036,2</a:t>
                      </a:r>
                    </a:p>
                  </a:txBody>
                  <a:tcPr marL="55572" marR="5557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569325" cy="60086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1800" b="1" smtClean="0">
              <a:latin typeface="Albertus Extra Bold"/>
            </a:endParaRPr>
          </a:p>
          <a:p>
            <a:pPr algn="ctr" eaLnBrk="1" hangingPunct="1">
              <a:buFontTx/>
              <a:buNone/>
            </a:pPr>
            <a:r>
              <a:rPr lang="ru-RU" sz="1800" b="1" smtClean="0">
                <a:latin typeface="Albertus Extra Bold"/>
              </a:rPr>
              <a:t>Объем налоговых и неналоговых доходов бюджета </a:t>
            </a:r>
          </a:p>
          <a:p>
            <a:pPr algn="ctr" eaLnBrk="1" hangingPunct="1">
              <a:buFontTx/>
              <a:buNone/>
            </a:pPr>
            <a:r>
              <a:rPr lang="ru-RU" sz="1800" b="1" smtClean="0">
                <a:latin typeface="Albertus Extra Bold"/>
              </a:rPr>
              <a:t>муниципального образования поселок Уршельский (сельское поселение) Гусь-Хрустального района Владимирской области в 2019 году </a:t>
            </a:r>
          </a:p>
          <a:p>
            <a:pPr algn="ctr" eaLnBrk="1" hangingPunct="1">
              <a:buFontTx/>
              <a:buNone/>
            </a:pPr>
            <a:r>
              <a:rPr lang="ru-RU" sz="1800" b="1" smtClean="0">
                <a:latin typeface="Albertus Extra Bold"/>
              </a:rPr>
              <a:t>составил 6 183,1 тыс. рублей</a:t>
            </a:r>
          </a:p>
          <a:p>
            <a:pPr eaLnBrk="1" hangingPunct="1">
              <a:buFontTx/>
              <a:buNone/>
            </a:pPr>
            <a:endParaRPr lang="ru-RU" sz="1800" b="1" smtClean="0">
              <a:solidFill>
                <a:srgbClr val="0033CC"/>
              </a:solidFill>
              <a:latin typeface="Albertus Extra Bold"/>
            </a:endParaRPr>
          </a:p>
        </p:txBody>
      </p:sp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3995738" y="2286000"/>
            <a:ext cx="4691062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 на доходы физических лиц – 2 038,1</a:t>
            </a: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4038600" y="3048000"/>
            <a:ext cx="4681538" cy="4572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Налоги на имущество – 3 389,1</a:t>
            </a:r>
          </a:p>
        </p:txBody>
      </p:sp>
      <p:sp>
        <p:nvSpPr>
          <p:cNvPr id="35844" name="AutoShape 7"/>
          <p:cNvSpPr>
            <a:spLocks noChangeArrowheads="1"/>
          </p:cNvSpPr>
          <p:nvPr/>
        </p:nvSpPr>
        <p:spPr bwMode="auto">
          <a:xfrm>
            <a:off x="3962400" y="3810000"/>
            <a:ext cx="4691063" cy="381000"/>
          </a:xfrm>
          <a:prstGeom prst="flowChartAlternateProcess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Государственная пошлина – 40,5</a:t>
            </a:r>
          </a:p>
        </p:txBody>
      </p:sp>
      <p:sp>
        <p:nvSpPr>
          <p:cNvPr id="35845" name="AutoShape 8"/>
          <p:cNvSpPr>
            <a:spLocks noChangeArrowheads="1"/>
          </p:cNvSpPr>
          <p:nvPr/>
        </p:nvSpPr>
        <p:spPr bwMode="auto">
          <a:xfrm>
            <a:off x="3995738" y="4495800"/>
            <a:ext cx="4681537" cy="4572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Неналоговые доходы – 715,4</a:t>
            </a:r>
          </a:p>
        </p:txBody>
      </p:sp>
      <p:sp>
        <p:nvSpPr>
          <p:cNvPr id="35846" name="AutoShape 9"/>
          <p:cNvSpPr>
            <a:spLocks noChangeArrowheads="1"/>
          </p:cNvSpPr>
          <p:nvPr/>
        </p:nvSpPr>
        <p:spPr bwMode="auto">
          <a:xfrm rot="-2455135">
            <a:off x="1096963" y="1352550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5" name="Содержимое 6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8331200" cy="4673600"/>
        </p:xfrm>
        <a:graphic>
          <a:graphicData uri="http://schemas.openxmlformats.org/presentationml/2006/ole">
            <p:oleObj spid="_x0000_s36865" r:id="rId3" imgW="8327858" imgH="4669941" progId="Excel.Chart.8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  <a:r>
              <a:rPr lang="ru-RU" sz="2200" smtClean="0"/>
              <a:t>БЕЗВОЗМЕЗДНЫЕ ПОСТУПЛЕНИЯ ОТ ДРУГИХ БЮДЖЕТОВ БЮДЖЕТНОЙ СИСТЕМЫ РОССИЙСКОЙ ФЕДЕРАЦИИ</a:t>
            </a:r>
            <a:endParaRPr lang="ru-RU"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5" name="Rectangle 7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6858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000" b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Удельный вес в общей сумме исполнения расходов  бюджета за 2019 год</a:t>
            </a:r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233363" y="1019175"/>
          <a:ext cx="8501062" cy="5799138"/>
        </p:xfrm>
        <a:graphic>
          <a:graphicData uri="http://schemas.openxmlformats.org/presentationml/2006/ole">
            <p:oleObj spid="_x0000_s37890" name="Диаграмма" r:id="rId4" imgW="8486767" imgH="579123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Анализ исполнения расходов</a:t>
            </a:r>
          </a:p>
          <a:p>
            <a:pPr eaLnBrk="0" hangingPunct="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063" name="Group 127"/>
          <p:cNvGraphicFramePr>
            <a:graphicFrameLocks noGrp="1"/>
          </p:cNvGraphicFramePr>
          <p:nvPr/>
        </p:nvGraphicFramePr>
        <p:xfrm>
          <a:off x="609600" y="381000"/>
          <a:ext cx="8077200" cy="6089650"/>
        </p:xfrm>
        <a:graphic>
          <a:graphicData uri="http://schemas.openxmlformats.org/drawingml/2006/table">
            <a:tbl>
              <a:tblPr/>
              <a:tblGrid>
                <a:gridCol w="4038600"/>
                <a:gridCol w="1254125"/>
                <a:gridCol w="1392238"/>
                <a:gridCol w="1392237"/>
              </a:tblGrid>
              <a:tr h="1651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 доходов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340" marR="5034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6 444,5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6 385,9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2 911,0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3 533,5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3 474,9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EF0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ПРАВОХРАНИТЕЛЬНАЯ ДЕЯТЕЛЬНОСТЬ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672,6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672,6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672,6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672,6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3 567,0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3 567,0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3 047,0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31 939,1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26 896,4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16 670,8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11 685,0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9 061,4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9 061,4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6 206,8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6 150,0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 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11 201,2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10 541,2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6 824,7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6 164,7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Другие вопросы в области культуры, кинематографии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4 376,5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4 376,5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203,7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1C6F7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54 332,1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48 563,9</a:t>
                      </a:r>
                    </a:p>
                  </a:txBody>
                  <a:tcPr marL="50340" marR="503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7897</TotalTime>
  <Words>2159</Words>
  <Application>Microsoft Office PowerPoint</Application>
  <PresentationFormat>Экран (4:3)</PresentationFormat>
  <Paragraphs>348</Paragraphs>
  <Slides>21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47" baseType="lpstr">
      <vt:lpstr>Arial</vt:lpstr>
      <vt:lpstr>Constantia</vt:lpstr>
      <vt:lpstr>Wingdings 2</vt:lpstr>
      <vt:lpstr>Calibri</vt:lpstr>
      <vt:lpstr>Tahoma</vt:lpstr>
      <vt:lpstr>Times New Roman</vt:lpstr>
      <vt:lpstr>Arial Cyr</vt:lpstr>
      <vt:lpstr>Albertus Extra Bold</vt:lpstr>
      <vt:lpstr>Бумажная</vt:lpstr>
      <vt:lpstr>1_Тема Office</vt:lpstr>
      <vt:lpstr>Бумажная</vt:lpstr>
      <vt:lpstr>Бумажная</vt:lpstr>
      <vt:lpstr>Бумажная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1_Тема Office</vt:lpstr>
      <vt:lpstr>Диаграмма Microsoft Excel</vt:lpstr>
      <vt:lpstr>Диаграмма</vt:lpstr>
      <vt:lpstr>ОТЧЕТ ОБ ИСПОЛНЕНИИ БЮДЖЕТА ЗА 2019 ГОД</vt:lpstr>
      <vt:lpstr>Слайд 2</vt:lpstr>
      <vt:lpstr>Слайд 3</vt:lpstr>
      <vt:lpstr>Слайд 4</vt:lpstr>
      <vt:lpstr>Слайд 5</vt:lpstr>
      <vt:lpstr>Слайд 6</vt:lpstr>
      <vt:lpstr>Слайд 7</vt:lpstr>
      <vt:lpstr>Удельный вес в общей сумме исполнения расходов  бюджета за 2019 год</vt:lpstr>
      <vt:lpstr>Слайд 9</vt:lpstr>
      <vt:lpstr>                 Общегосударственные вопросы</vt:lpstr>
      <vt:lpstr>Национальная оборона</vt:lpstr>
      <vt:lpstr>Национальная безопасность и правоохранительная деятельность </vt:lpstr>
      <vt:lpstr>Национальная экономика</vt:lpstr>
      <vt:lpstr>Слайд 14</vt:lpstr>
      <vt:lpstr>Слайд 15</vt:lpstr>
      <vt:lpstr>Слайд 16</vt:lpstr>
      <vt:lpstr>Культура, кинематография</vt:lpstr>
      <vt:lpstr>Слайд 18</vt:lpstr>
      <vt:lpstr>Слайд 19</vt:lpstr>
      <vt:lpstr>Сведения о численности муниципальных служащих органов местного самоуправления, работников муниципальных учреждений с указанием фактических затрат на их денежное  содержание  за 2019  год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 Борцова</dc:creator>
  <cp:lastModifiedBy>User</cp:lastModifiedBy>
  <cp:revision>543</cp:revision>
  <cp:lastPrinted>1601-01-01T00:00:00Z</cp:lastPrinted>
  <dcterms:created xsi:type="dcterms:W3CDTF">2013-10-29T06:50:47Z</dcterms:created>
  <dcterms:modified xsi:type="dcterms:W3CDTF">2021-02-18T06:38:27Z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